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50" r:id="rId4"/>
  </p:sldMasterIdLst>
  <p:notesMasterIdLst>
    <p:notesMasterId r:id="rId15"/>
  </p:notesMasterIdLst>
  <p:sldIdLst>
    <p:sldId id="260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69" r:id="rId13"/>
    <p:sldId id="267" r:id="rId14"/>
  </p:sldIdLst>
  <p:sldSz cx="12192000" cy="6858000"/>
  <p:notesSz cx="6858000" cy="9144000"/>
  <p:embeddedFontLst>
    <p:embeddedFont>
      <p:font typeface="Bariol Light" panose="02000506040000020003" charset="0"/>
      <p:regular r:id="rId16"/>
      <p:italic r:id="rId17"/>
    </p:embeddedFont>
    <p:embeddedFont>
      <p:font typeface="Bariol Regular" panose="02000506040000020003" charset="0"/>
      <p:regular r:id="rId18"/>
      <p:italic r:id="rId19"/>
    </p:embeddedFont>
  </p:embeddedFontLst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sorvási Gábor" initials="CG" lastIdx="9" clrIdx="0">
    <p:extLst>
      <p:ext uri="{19B8F6BF-5375-455C-9EA6-DF929625EA0E}">
        <p15:presenceInfo xmlns:p15="http://schemas.microsoft.com/office/powerpoint/2012/main" userId="86c0295dc80b841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tílus és rács nélkül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Közepesen sötét stílus 2 – 2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343" autoAdjust="0"/>
  </p:normalViewPr>
  <p:slideViewPr>
    <p:cSldViewPr snapToGrid="0">
      <p:cViewPr varScale="1">
        <p:scale>
          <a:sx n="159" d="100"/>
          <a:sy n="159" d="100"/>
        </p:scale>
        <p:origin x="150" y="2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00" d="100"/>
          <a:sy n="100" d="100"/>
        </p:scale>
        <p:origin x="1890" y="-6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jpg>
</file>

<file path=ppt/media/image19.jpeg>
</file>

<file path=ppt/media/image2.pn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Bariol Regular" panose="02000506040000020003" pitchFamily="2" charset="0"/>
              </a:defRPr>
            </a:lvl1pPr>
          </a:lstStyle>
          <a:p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Bariol Regular" panose="02000506040000020003" pitchFamily="2" charset="0"/>
              </a:defRPr>
            </a:lvl1pPr>
          </a:lstStyle>
          <a:p>
            <a:fld id="{0B6B7ABC-4FA2-4CA4-863F-4FC3DD35C884}" type="datetimeFigureOut">
              <a:rPr lang="hu-HU" smtClean="0"/>
              <a:pPr/>
              <a:t>2021. 05. 18.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Bariol Regular" panose="02000506040000020003" pitchFamily="2" charset="0"/>
              </a:defRPr>
            </a:lvl1pPr>
          </a:lstStyle>
          <a:p>
            <a:endParaRPr lang="hu-HU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Bariol Regular" panose="02000506040000020003" pitchFamily="2" charset="0"/>
              </a:defRPr>
            </a:lvl1pPr>
          </a:lstStyle>
          <a:p>
            <a:fld id="{2EAF530E-81E2-4680-8A77-79CE364656C2}" type="slidenum">
              <a:rPr lang="hu-HU" smtClean="0"/>
              <a:pPr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781717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Bariol Regular" panose="02000506040000020003" pitchFamily="2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Bariol Regular" panose="02000506040000020003" pitchFamily="2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Bariol Regular" panose="02000506040000020003" pitchFamily="2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Bariol Regular" panose="02000506040000020003" pitchFamily="2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Bariol Regular" panose="02000506040000020003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 everyone!</a:t>
            </a:r>
            <a:r>
              <a:rPr lang="en-US" baseline="0" dirty="0"/>
              <a:t> I’m Gábor Csorvási from the Budapest University of Technology and Economics, and I’m here to talk about a method to solve the Waiter Motion Problem.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F530E-81E2-4680-8A77-79CE364656C2}" type="slidenum">
              <a:rPr lang="hu-HU" smtClean="0"/>
              <a:pPr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8846041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Nowadays automation and robotics is</a:t>
            </a:r>
            <a:r>
              <a:rPr lang="en-US" baseline="0" dirty="0"/>
              <a:t> one of the most promising branch of engineering. But still has it’s problems.</a:t>
            </a:r>
            <a:endParaRPr lang="en-US" dirty="0"/>
          </a:p>
          <a:p>
            <a:r>
              <a:rPr lang="en-US" dirty="0"/>
              <a:t>For example</a:t>
            </a:r>
            <a:r>
              <a:rPr lang="en-US" baseline="0" dirty="0"/>
              <a:t> motion planning, where our goal is to determine how to move a robot from A to B configurations.</a:t>
            </a:r>
          </a:p>
          <a:p>
            <a:r>
              <a:rPr lang="en-US" baseline="0" dirty="0"/>
              <a:t>It may seems an easy task but with many actuators and limitations its still a complex task. Especially if the problem is solved as one huge task.</a:t>
            </a:r>
          </a:p>
          <a:p>
            <a:r>
              <a:rPr lang="en-US" baseline="0" dirty="0"/>
              <a:t>This is why the most popular approach is to divide the problem into smaller problems which can solve easier.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F530E-81E2-4680-8A77-79CE364656C2}" type="slidenum">
              <a:rPr lang="hu-HU" smtClean="0"/>
              <a:pPr/>
              <a:t>2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83192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M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3387" y="1269554"/>
            <a:ext cx="10989013" cy="2303462"/>
          </a:xfrm>
          <a:prstGeom prst="rect">
            <a:avLst/>
          </a:prstGeom>
        </p:spPr>
        <p:txBody>
          <a:bodyPr lIns="0" anchor="b"/>
          <a:lstStyle>
            <a:lvl1pPr algn="l">
              <a:defRPr sz="6000">
                <a:latin typeface="Bariol Light" panose="0200050604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3388" y="3636000"/>
            <a:ext cx="10989014" cy="1260000"/>
          </a:xfrm>
        </p:spPr>
        <p:txBody>
          <a:bodyPr lIns="0">
            <a:normAutofit/>
          </a:bodyPr>
          <a:lstStyle>
            <a:lvl1pPr marL="0" indent="0" algn="l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AUT diasablon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9F71C9-278E-471F-A52B-879E4728A843}" type="slidenum">
              <a:rPr lang="hu-HU" smtClean="0"/>
              <a:t>‹#›</a:t>
            </a:fld>
            <a:endParaRPr lang="hu-HU"/>
          </a:p>
        </p:txBody>
      </p:sp>
      <p:sp>
        <p:nvSpPr>
          <p:cNvPr id="8" name="Téglalap 7"/>
          <p:cNvSpPr/>
          <p:nvPr userDrawn="1"/>
        </p:nvSpPr>
        <p:spPr bwMode="auto">
          <a:xfrm>
            <a:off x="0" y="5166000"/>
            <a:ext cx="12192000" cy="1692000"/>
          </a:xfrm>
          <a:prstGeom prst="rect">
            <a:avLst/>
          </a:prstGeom>
          <a:gradFill>
            <a:gsLst>
              <a:gs pos="0">
                <a:srgbClr val="C81426"/>
              </a:gs>
              <a:gs pos="100000">
                <a:srgbClr val="910B26"/>
              </a:gs>
            </a:gsLst>
            <a:lin ang="0" scaled="0"/>
          </a:gra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chemeClr val="bg2"/>
              </a:buClr>
              <a:buSzPct val="70000"/>
              <a:buFontTx/>
              <a:buNone/>
              <a:tabLst/>
            </a:pPr>
            <a:endParaRPr kumimoji="0" lang="hu-HU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riol Regular" panose="02000506040000020003" pitchFamily="2" charset="0"/>
            </a:endParaRPr>
          </a:p>
        </p:txBody>
      </p:sp>
      <p:pic>
        <p:nvPicPr>
          <p:cNvPr id="10" name="Kép 9" descr="A képen rajz látható&#10;&#10;Automatikusan generált leírás">
            <a:extLst>
              <a:ext uri="{FF2B5EF4-FFF2-40B4-BE49-F238E27FC236}">
                <a16:creationId xmlns:a16="http://schemas.microsoft.com/office/drawing/2014/main" id="{E005862E-040B-4AC0-A8AC-8D68AAEC571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387" y="5655600"/>
            <a:ext cx="4319999" cy="77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647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609600" y="1602024"/>
            <a:ext cx="10972800" cy="1768320"/>
          </a:xfrm>
        </p:spPr>
        <p:txBody>
          <a:bodyPr lIns="0" rIns="0" anchor="b" anchorCtr="0">
            <a:normAutofit/>
          </a:bodyPr>
          <a:lstStyle>
            <a:lvl1pPr>
              <a:defRPr sz="4800" baseline="0"/>
            </a:lvl1pPr>
          </a:lstStyle>
          <a:p>
            <a:r>
              <a:rPr lang="hu-HU" dirty="0" err="1"/>
              <a:t>Chapter</a:t>
            </a:r>
            <a:r>
              <a:rPr lang="hu-HU" dirty="0"/>
              <a:t> </a:t>
            </a:r>
            <a:r>
              <a:rPr lang="hu-HU" dirty="0" err="1"/>
              <a:t>or</a:t>
            </a:r>
            <a:r>
              <a:rPr lang="hu-HU" dirty="0"/>
              <a:t> </a:t>
            </a:r>
            <a:r>
              <a:rPr lang="hu-HU" dirty="0" err="1"/>
              <a:t>Section</a:t>
            </a:r>
            <a:r>
              <a:rPr lang="hu-HU" dirty="0"/>
              <a:t> </a:t>
            </a:r>
            <a:r>
              <a:rPr lang="hu-HU" dirty="0" err="1"/>
              <a:t>Title</a:t>
            </a:r>
            <a:endParaRPr lang="hu-HU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9600" y="3391024"/>
            <a:ext cx="10972800" cy="1260000"/>
          </a:xfrm>
        </p:spPr>
        <p:txBody>
          <a:bodyPr lIns="0">
            <a:normAutofit/>
          </a:bodyPr>
          <a:lstStyle>
            <a:lvl1pPr marL="0" indent="0" algn="l">
              <a:buNone/>
              <a:defRPr sz="3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 err="1"/>
              <a:t>Chapter</a:t>
            </a:r>
            <a:r>
              <a:rPr lang="hu-HU" dirty="0"/>
              <a:t> </a:t>
            </a:r>
            <a:r>
              <a:rPr lang="hu-HU" dirty="0" err="1"/>
              <a:t>or</a:t>
            </a:r>
            <a:r>
              <a:rPr lang="hu-HU" dirty="0"/>
              <a:t> </a:t>
            </a:r>
            <a:r>
              <a:rPr lang="hu-HU" dirty="0" err="1"/>
              <a:t>Section</a:t>
            </a:r>
            <a:r>
              <a:rPr lang="hu-HU" dirty="0"/>
              <a:t> </a:t>
            </a:r>
            <a:r>
              <a:rPr lang="hu-HU" dirty="0" err="1"/>
              <a:t>Subtitle</a:t>
            </a:r>
            <a:endParaRPr lang="en-US" dirty="0"/>
          </a:p>
        </p:txBody>
      </p:sp>
      <p:sp>
        <p:nvSpPr>
          <p:cNvPr id="7" name="Élőláb helye 2"/>
          <p:cNvSpPr>
            <a:spLocks noGrp="1"/>
          </p:cNvSpPr>
          <p:nvPr>
            <p:ph type="ftr" sz="quarter" idx="10"/>
          </p:nvPr>
        </p:nvSpPr>
        <p:spPr>
          <a:xfrm>
            <a:off x="7040932" y="6432771"/>
            <a:ext cx="4979213" cy="313361"/>
          </a:xfrm>
        </p:spPr>
        <p:txBody>
          <a:bodyPr>
            <a:normAutofit/>
          </a:bodyPr>
          <a:lstStyle/>
          <a:p>
            <a:r>
              <a:rPr lang="hu-HU"/>
              <a:t>AUT diasablon</a:t>
            </a:r>
            <a:endParaRPr lang="hu-HU" dirty="0"/>
          </a:p>
        </p:txBody>
      </p:sp>
      <p:sp>
        <p:nvSpPr>
          <p:cNvPr id="8" name="Dia számának helye 3"/>
          <p:cNvSpPr>
            <a:spLocks noGrp="1"/>
          </p:cNvSpPr>
          <p:nvPr>
            <p:ph type="sldNum" sz="quarter" idx="11"/>
          </p:nvPr>
        </p:nvSpPr>
        <p:spPr>
          <a:xfrm>
            <a:off x="5736000" y="6430339"/>
            <a:ext cx="720000" cy="313361"/>
          </a:xfrm>
        </p:spPr>
        <p:txBody>
          <a:bodyPr/>
          <a:lstStyle/>
          <a:p>
            <a:fld id="{749F71C9-278E-471F-A52B-879E4728A843}" type="slidenum">
              <a:rPr lang="hu-HU" smtClean="0"/>
              <a:pPr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61214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wrap="square"/>
          <a:lstStyle/>
          <a:p>
            <a:endParaRPr lang="hu-HU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0"/>
          </p:nvPr>
        </p:nvSpPr>
        <p:spPr/>
        <p:txBody>
          <a:bodyPr>
            <a:normAutofit/>
          </a:bodyPr>
          <a:lstStyle/>
          <a:p>
            <a:r>
              <a:rPr lang="hu-HU"/>
              <a:t>AUT diasablon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9F71C9-278E-471F-A52B-879E4728A843}" type="slidenum">
              <a:rPr lang="hu-HU" smtClean="0"/>
              <a:pPr/>
              <a:t>‹#›</a:t>
            </a:fld>
            <a:endParaRPr lang="hu-HU" dirty="0"/>
          </a:p>
        </p:txBody>
      </p:sp>
      <p:sp>
        <p:nvSpPr>
          <p:cNvPr id="8" name="Tartalom helye 7"/>
          <p:cNvSpPr>
            <a:spLocks noGrp="1"/>
          </p:cNvSpPr>
          <p:nvPr>
            <p:ph sz="quarter" idx="12"/>
          </p:nvPr>
        </p:nvSpPr>
        <p:spPr>
          <a:xfrm>
            <a:off x="609600" y="1051200"/>
            <a:ext cx="10972800" cy="515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defRPr/>
            </a:lvl1pPr>
            <a:lvl2pPr marL="685800" indent="-216000">
              <a:spcBef>
                <a:spcPts val="400"/>
              </a:spcBef>
              <a:buFont typeface="Bariol Regular" panose="02000506040000020003" pitchFamily="2" charset="0"/>
              <a:buChar char="&gt;"/>
              <a:defRPr/>
            </a:lvl2pPr>
            <a:lvl3pPr marL="1180800" indent="-216000">
              <a:spcBef>
                <a:spcPts val="400"/>
              </a:spcBef>
              <a:buFont typeface="Bariol Regular" panose="02000506040000020003" pitchFamily="2" charset="0"/>
              <a:buChar char="–"/>
              <a:defRPr/>
            </a:lvl3pPr>
            <a:lvl4pPr marL="1566000" indent="-158400">
              <a:spcBef>
                <a:spcPts val="350"/>
              </a:spcBef>
              <a:defRPr/>
            </a:lvl4pPr>
            <a:lvl5pPr marL="2023200" indent="-158400">
              <a:spcBef>
                <a:spcPts val="350"/>
              </a:spcBef>
              <a:defRPr/>
            </a:lvl5pPr>
          </a:lstStyle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</a:p>
        </p:txBody>
      </p:sp>
    </p:spTree>
    <p:extLst>
      <p:ext uri="{BB962C8B-B14F-4D97-AF65-F5344CB8AC3E}">
        <p14:creationId xmlns:p14="http://schemas.microsoft.com/office/powerpoint/2010/main" val="251442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wrap="square"/>
          <a:lstStyle/>
          <a:p>
            <a:endParaRPr lang="hu-HU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0"/>
          </p:nvPr>
        </p:nvSpPr>
        <p:spPr/>
        <p:txBody>
          <a:bodyPr>
            <a:normAutofit/>
          </a:bodyPr>
          <a:lstStyle/>
          <a:p>
            <a:r>
              <a:rPr lang="hu-HU"/>
              <a:t>AUT diasablon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9F71C9-278E-471F-A52B-879E4728A843}" type="slidenum">
              <a:rPr lang="hu-HU" smtClean="0"/>
              <a:pPr/>
              <a:t>‹#›</a:t>
            </a:fld>
            <a:endParaRPr lang="hu-HU" dirty="0"/>
          </a:p>
        </p:txBody>
      </p:sp>
      <p:sp>
        <p:nvSpPr>
          <p:cNvPr id="8" name="Tartalom helye 7"/>
          <p:cNvSpPr>
            <a:spLocks noGrp="1"/>
          </p:cNvSpPr>
          <p:nvPr>
            <p:ph sz="quarter" idx="12"/>
          </p:nvPr>
        </p:nvSpPr>
        <p:spPr>
          <a:xfrm>
            <a:off x="609600" y="1051200"/>
            <a:ext cx="10972800" cy="515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defRPr/>
            </a:lvl1pPr>
            <a:lvl2pPr marL="685800" indent="-216000">
              <a:spcBef>
                <a:spcPts val="400"/>
              </a:spcBef>
              <a:buFont typeface="Bariol Regular" panose="02000506040000020003" pitchFamily="2" charset="0"/>
              <a:buChar char="&gt;"/>
              <a:defRPr/>
            </a:lvl2pPr>
            <a:lvl3pPr marL="1180800" indent="-216000">
              <a:spcBef>
                <a:spcPts val="400"/>
              </a:spcBef>
              <a:buFont typeface="Bariol Regular" panose="02000506040000020003" pitchFamily="2" charset="0"/>
              <a:buChar char="–"/>
              <a:defRPr/>
            </a:lvl3pPr>
            <a:lvl4pPr marL="1566000" indent="-158400">
              <a:spcBef>
                <a:spcPts val="350"/>
              </a:spcBef>
              <a:defRPr/>
            </a:lvl4pPr>
            <a:lvl5pPr marL="2023200" indent="-158400">
              <a:spcBef>
                <a:spcPts val="350"/>
              </a:spcBef>
              <a:defRPr/>
            </a:lvl5pPr>
          </a:lstStyle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</a:p>
        </p:txBody>
      </p:sp>
    </p:spTree>
    <p:extLst>
      <p:ext uri="{BB962C8B-B14F-4D97-AF65-F5344CB8AC3E}">
        <p14:creationId xmlns:p14="http://schemas.microsoft.com/office/powerpoint/2010/main" val="3412762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Csoportba foglalás 16"/>
          <p:cNvGrpSpPr/>
          <p:nvPr userDrawn="1"/>
        </p:nvGrpSpPr>
        <p:grpSpPr>
          <a:xfrm>
            <a:off x="-7408" y="6335002"/>
            <a:ext cx="12199408" cy="522998"/>
            <a:chOff x="-5556" y="6335002"/>
            <a:chExt cx="9144000" cy="550382"/>
          </a:xfrm>
        </p:grpSpPr>
        <p:sp>
          <p:nvSpPr>
            <p:cNvPr id="18" name="Téglalap 17"/>
            <p:cNvSpPr/>
            <p:nvPr userDrawn="1"/>
          </p:nvSpPr>
          <p:spPr bwMode="auto">
            <a:xfrm>
              <a:off x="-5556" y="6335002"/>
              <a:ext cx="9144000" cy="550382"/>
            </a:xfrm>
            <a:prstGeom prst="rect">
              <a:avLst/>
            </a:prstGeom>
            <a:gradFill>
              <a:gsLst>
                <a:gs pos="0">
                  <a:srgbClr val="C81426"/>
                </a:gs>
                <a:gs pos="100000">
                  <a:srgbClr val="910B26"/>
                </a:gs>
              </a:gsLst>
              <a:lin ang="0" scaled="0"/>
            </a:gra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40000"/>
                </a:spcBef>
                <a:spcAft>
                  <a:spcPct val="0"/>
                </a:spcAft>
                <a:buClr>
                  <a:schemeClr val="bg2"/>
                </a:buClr>
                <a:buSzPct val="70000"/>
                <a:buFontTx/>
                <a:buNone/>
                <a:tabLst/>
              </a:pPr>
              <a:endParaRPr kumimoji="0" lang="hu-HU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riol Regular" panose="02000506040000020003" pitchFamily="2" charset="0"/>
              </a:endParaRPr>
            </a:p>
          </p:txBody>
        </p:sp>
        <p:pic>
          <p:nvPicPr>
            <p:cNvPr id="19" name="Picture 8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03" y="6436797"/>
              <a:ext cx="732833" cy="3512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48" y="1052514"/>
            <a:ext cx="11931822" cy="515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03187" y="6430339"/>
            <a:ext cx="5449383" cy="313361"/>
          </a:xfrm>
          <a:prstGeom prst="rect">
            <a:avLst/>
          </a:prstGeom>
        </p:spPr>
        <p:txBody>
          <a:bodyPr vert="horz" lIns="91440" tIns="45720" rIns="0" bIns="45720" rtlCol="0" anchor="ctr">
            <a:normAutofit/>
          </a:bodyPr>
          <a:lstStyle>
            <a:lvl1pPr algn="r">
              <a:defRPr sz="1400">
                <a:solidFill>
                  <a:schemeClr val="bg1"/>
                </a:solidFill>
                <a:latin typeface="Bariol Regular" panose="02000506040000020003" pitchFamily="2" charset="0"/>
              </a:defRPr>
            </a:lvl1pPr>
          </a:lstStyle>
          <a:p>
            <a:r>
              <a:rPr lang="hu-HU"/>
              <a:t>AUT diasablon</a:t>
            </a:r>
            <a:endParaRPr lang="hu-H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36000" y="6430339"/>
            <a:ext cx="720000" cy="313361"/>
          </a:xfrm>
          <a:prstGeom prst="rect">
            <a:avLst/>
          </a:prstGeom>
        </p:spPr>
        <p:txBody>
          <a:bodyPr vert="horz" lIns="36000" tIns="45720" rIns="36000" bIns="45720" rtlCol="0" anchor="ctr" anchorCtr="0"/>
          <a:lstStyle>
            <a:lvl1pPr algn="ctr">
              <a:defRPr sz="1400">
                <a:solidFill>
                  <a:schemeClr val="bg1"/>
                </a:solidFill>
                <a:latin typeface="Bariol Regular" panose="02000506040000020003" pitchFamily="2" charset="0"/>
              </a:defRPr>
            </a:lvl1pPr>
          </a:lstStyle>
          <a:p>
            <a:fld id="{749F71C9-278E-471F-A52B-879E4728A843}" type="slidenum">
              <a:rPr lang="hu-HU" smtClean="0"/>
              <a:pPr/>
              <a:t>‹#›</a:t>
            </a:fld>
            <a:endParaRPr lang="hu-HU" dirty="0"/>
          </a:p>
        </p:txBody>
      </p:sp>
      <p:sp>
        <p:nvSpPr>
          <p:cNvPr id="21" name="Cím helye 20"/>
          <p:cNvSpPr>
            <a:spLocks noGrp="1"/>
          </p:cNvSpPr>
          <p:nvPr>
            <p:ph type="title"/>
          </p:nvPr>
        </p:nvSpPr>
        <p:spPr>
          <a:xfrm>
            <a:off x="120748" y="115200"/>
            <a:ext cx="11931822" cy="79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63919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3" r:id="rId2"/>
    <p:sldLayoutId id="2147483652" r:id="rId3"/>
    <p:sldLayoutId id="2147483669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200"/>
        </a:spcBef>
        <a:buClr>
          <a:schemeClr val="tx2"/>
        </a:buClr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1pPr>
      <a:lvl2pPr marL="685800" indent="-216000" algn="l" defTabSz="914400" rtl="0" eaLnBrk="1" latinLnBrk="0" hangingPunct="1">
        <a:lnSpc>
          <a:spcPct val="100000"/>
        </a:lnSpc>
        <a:spcBef>
          <a:spcPts val="400"/>
        </a:spcBef>
        <a:buClr>
          <a:schemeClr val="tx2"/>
        </a:buClr>
        <a:buFont typeface="Bariol Regular" panose="02000506040000020003" pitchFamily="2" charset="0"/>
        <a:buChar char="&gt;"/>
        <a:defRPr sz="28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2pPr>
      <a:lvl3pPr marL="1180800" indent="-216000" algn="l" defTabSz="914400" rtl="0" eaLnBrk="1" latinLnBrk="0" hangingPunct="1">
        <a:lnSpc>
          <a:spcPct val="100000"/>
        </a:lnSpc>
        <a:spcBef>
          <a:spcPts val="400"/>
        </a:spcBef>
        <a:buClr>
          <a:schemeClr val="tx2"/>
        </a:buClr>
        <a:buFont typeface="Bariol Regular" panose="02000506040000020003" pitchFamily="2" charset="0"/>
        <a:buChar char="–"/>
        <a:defRPr sz="24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3pPr>
      <a:lvl4pPr marL="1566000" indent="-158400" algn="l" defTabSz="914400" rtl="0" eaLnBrk="1" latinLnBrk="0" hangingPunct="1">
        <a:lnSpc>
          <a:spcPct val="100000"/>
        </a:lnSpc>
        <a:spcBef>
          <a:spcPts val="35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4pPr>
      <a:lvl5pPr marL="2023200" indent="-158400" algn="l" defTabSz="914400" rtl="0" eaLnBrk="1" latinLnBrk="0" hangingPunct="1">
        <a:lnSpc>
          <a:spcPct val="100000"/>
        </a:lnSpc>
        <a:spcBef>
          <a:spcPts val="35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u-HU" dirty="0"/>
              <a:t>Pókszerű, járó robot fejlesztése</a:t>
            </a:r>
          </a:p>
        </p:txBody>
      </p:sp>
      <p:sp>
        <p:nvSpPr>
          <p:cNvPr id="12" name="Alcím 11"/>
          <p:cNvSpPr>
            <a:spLocks noGrp="1"/>
          </p:cNvSpPr>
          <p:nvPr>
            <p:ph type="subTitle" idx="1"/>
          </p:nvPr>
        </p:nvSpPr>
        <p:spPr>
          <a:xfrm>
            <a:off x="593388" y="3636000"/>
            <a:ext cx="5502612" cy="1260000"/>
          </a:xfrm>
        </p:spPr>
        <p:txBody>
          <a:bodyPr/>
          <a:lstStyle/>
          <a:p>
            <a:r>
              <a:rPr lang="hu-HU" noProof="0" dirty="0"/>
              <a:t>2021.05.18	</a:t>
            </a:r>
          </a:p>
          <a:p>
            <a:r>
              <a:rPr lang="hu-HU" dirty="0" err="1"/>
              <a:t>BSc</a:t>
            </a:r>
            <a:r>
              <a:rPr lang="hu-HU" dirty="0"/>
              <a:t> </a:t>
            </a:r>
            <a:r>
              <a:rPr lang="hu-HU"/>
              <a:t>Önálló laboratóriu</a:t>
            </a:r>
            <a:r>
              <a:rPr lang="hu-HU" dirty="0"/>
              <a:t>m</a:t>
            </a:r>
          </a:p>
        </p:txBody>
      </p:sp>
      <p:sp>
        <p:nvSpPr>
          <p:cNvPr id="4" name="Alcím 11">
            <a:extLst>
              <a:ext uri="{FF2B5EF4-FFF2-40B4-BE49-F238E27FC236}">
                <a16:creationId xmlns:a16="http://schemas.microsoft.com/office/drawing/2014/main" id="{4F6B29C4-79F8-47A2-A45E-EE37A9718A01}"/>
              </a:ext>
            </a:extLst>
          </p:cNvPr>
          <p:cNvSpPr txBox="1">
            <a:spLocks/>
          </p:cNvSpPr>
          <p:nvPr/>
        </p:nvSpPr>
        <p:spPr>
          <a:xfrm>
            <a:off x="6096000" y="3636000"/>
            <a:ext cx="5502612" cy="1260000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tx2"/>
              </a:buClr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2"/>
              </a:buClr>
              <a:buFont typeface="Bariol Regular" panose="02000506040000020003" pitchFamily="2" charset="0"/>
              <a:buNone/>
              <a:defRPr sz="20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2"/>
              </a:buClr>
              <a:buFont typeface="Bariol Regular" panose="02000506040000020003" pitchFamily="2" charset="0"/>
              <a:buNone/>
              <a:defRPr sz="18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35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35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hu-HU" dirty="0"/>
              <a:t>Komáromi Sándor</a:t>
            </a:r>
          </a:p>
          <a:p>
            <a:pPr algn="r"/>
            <a:r>
              <a:rPr lang="hu-HU" dirty="0"/>
              <a:t>Konzulens: Nagy Ákos</a:t>
            </a:r>
          </a:p>
          <a:p>
            <a:endParaRPr lang="hu-H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2164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BE78D2B-73F7-40C5-A796-EC3F494CB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400" dirty="0"/>
              <a:t>Távlati célok</a:t>
            </a:r>
            <a:endParaRPr lang="hu-HU" dirty="0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AB753442-E62F-43EE-A6C3-C08BAFF8697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u-HU" dirty="0"/>
              <a:t>Komáromi Sándor</a:t>
            </a: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176B088D-53DF-4671-BF41-67723C4F55E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9F71C9-278E-471F-A52B-879E4728A843}" type="slidenum">
              <a:rPr lang="hu-HU" smtClean="0"/>
              <a:pPr/>
              <a:t>10</a:t>
            </a:fld>
            <a:endParaRPr lang="hu-HU" dirty="0"/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D2177E0E-742F-4780-8260-619C65673E84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09601" y="1051200"/>
            <a:ext cx="3733800" cy="5158800"/>
          </a:xfrm>
        </p:spPr>
        <p:txBody>
          <a:bodyPr/>
          <a:lstStyle/>
          <a:p>
            <a:r>
              <a:rPr lang="hu-HU" dirty="0"/>
              <a:t>Robot kinyomtatása, felélesztése</a:t>
            </a:r>
          </a:p>
          <a:p>
            <a:r>
              <a:rPr lang="hu-HU" dirty="0"/>
              <a:t>ROS felélesztése</a:t>
            </a:r>
          </a:p>
          <a:p>
            <a:r>
              <a:rPr lang="hu-HU" dirty="0"/>
              <a:t>Robot </a:t>
            </a:r>
            <a:r>
              <a:rPr lang="hu-HU" dirty="0" err="1"/>
              <a:t>mozgásá</a:t>
            </a:r>
            <a:r>
              <a:rPr lang="hu-HU" dirty="0"/>
              <a:t>-</a:t>
            </a:r>
            <a:br>
              <a:rPr lang="hu-HU" dirty="0"/>
            </a:br>
            <a:r>
              <a:rPr lang="hu-HU" dirty="0" err="1"/>
              <a:t>nak</a:t>
            </a:r>
            <a:r>
              <a:rPr lang="hu-HU" dirty="0"/>
              <a:t> kiegészítése</a:t>
            </a:r>
          </a:p>
          <a:p>
            <a:pPr lvl="1"/>
            <a:r>
              <a:rPr lang="hu-HU" dirty="0"/>
              <a:t>Test mozgatása</a:t>
            </a:r>
          </a:p>
          <a:p>
            <a:r>
              <a:rPr lang="hu-HU" dirty="0"/>
              <a:t>Lábak bővítése</a:t>
            </a:r>
          </a:p>
          <a:p>
            <a:pPr lvl="1"/>
            <a:r>
              <a:rPr lang="hu-HU" dirty="0"/>
              <a:t>Új NYÁK</a:t>
            </a:r>
          </a:p>
        </p:txBody>
      </p:sp>
      <p:pic>
        <p:nvPicPr>
          <p:cNvPr id="7" name="Kép 6" descr="Robot köszön&#10;">
            <a:extLst>
              <a:ext uri="{FF2B5EF4-FFF2-40B4-BE49-F238E27FC236}">
                <a16:creationId xmlns:a16="http://schemas.microsoft.com/office/drawing/2014/main" id="{DFD8F6BD-A1CC-4E1C-A1E6-CB5A0647A3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7"/>
          <a:stretch/>
        </p:blipFill>
        <p:spPr>
          <a:xfrm>
            <a:off x="3783933" y="1851944"/>
            <a:ext cx="8408067" cy="447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611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Projekt állása az én munkám előtt</a:t>
            </a:r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u-HU" dirty="0"/>
              <a:t>Komáromi Sándor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9F71C9-278E-471F-A52B-879E4728A843}" type="slidenum">
              <a:rPr lang="hu-HU" smtClean="0"/>
              <a:pPr/>
              <a:t>2</a:t>
            </a:fld>
            <a:endParaRPr lang="hu-HU" dirty="0"/>
          </a:p>
        </p:txBody>
      </p:sp>
      <p:sp>
        <p:nvSpPr>
          <p:cNvPr id="5" name="Tartalom helye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hu-HU" dirty="0" err="1"/>
              <a:t>Babics</a:t>
            </a:r>
            <a:r>
              <a:rPr lang="hu-HU" dirty="0"/>
              <a:t> Mátyás</a:t>
            </a:r>
          </a:p>
          <a:p>
            <a:pPr lvl="1"/>
            <a:r>
              <a:rPr lang="hu-HU" dirty="0"/>
              <a:t>Robot megtervezése</a:t>
            </a:r>
          </a:p>
          <a:p>
            <a:pPr lvl="1"/>
            <a:r>
              <a:rPr lang="hu-HU" dirty="0"/>
              <a:t>Első NYÁK megtervezése</a:t>
            </a:r>
          </a:p>
          <a:p>
            <a:pPr lvl="1"/>
            <a:r>
              <a:rPr lang="hu-HU" dirty="0"/>
              <a:t>A robot tudott járni, egyszerűbb mozgások</a:t>
            </a:r>
          </a:p>
          <a:p>
            <a:r>
              <a:rPr lang="hu-HU" dirty="0" err="1"/>
              <a:t>Massár</a:t>
            </a:r>
            <a:r>
              <a:rPr lang="hu-HU" dirty="0"/>
              <a:t> Lóránt Mátyás</a:t>
            </a:r>
          </a:p>
          <a:p>
            <a:pPr lvl="1"/>
            <a:r>
              <a:rPr lang="hu-HU" dirty="0"/>
              <a:t>Új NYÁK tervezése</a:t>
            </a:r>
          </a:p>
          <a:p>
            <a:pPr lvl="2"/>
            <a:r>
              <a:rPr lang="hu-HU" dirty="0" err="1"/>
              <a:t>Lidar</a:t>
            </a:r>
            <a:endParaRPr lang="hu-HU" dirty="0"/>
          </a:p>
          <a:p>
            <a:pPr lvl="2"/>
            <a:r>
              <a:rPr lang="hu-HU" dirty="0"/>
              <a:t>IMU</a:t>
            </a:r>
          </a:p>
          <a:p>
            <a:pPr lvl="1"/>
            <a:r>
              <a:rPr lang="hu-HU" dirty="0"/>
              <a:t>ROS implementálása</a:t>
            </a:r>
          </a:p>
          <a:p>
            <a:pPr lvl="1"/>
            <a:r>
              <a:rPr lang="hu-HU" dirty="0"/>
              <a:t>Wifi-s kapcsolat </a:t>
            </a:r>
            <a:r>
              <a:rPr lang="hu-HU" dirty="0" err="1"/>
              <a:t>implementásása</a:t>
            </a:r>
            <a:endParaRPr lang="hu-HU" dirty="0"/>
          </a:p>
        </p:txBody>
      </p:sp>
      <p:pic>
        <p:nvPicPr>
          <p:cNvPr id="6" name="Kép 5" descr="A képen padló, beltéri látható&#10;&#10;Automatikusan generált leírás">
            <a:extLst>
              <a:ext uri="{FF2B5EF4-FFF2-40B4-BE49-F238E27FC236}">
                <a16:creationId xmlns:a16="http://schemas.microsoft.com/office/drawing/2014/main" id="{9FE4405B-74BE-4604-9FC1-8520B5FEF3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184"/>
          <a:stretch/>
        </p:blipFill>
        <p:spPr>
          <a:xfrm>
            <a:off x="8182187" y="10"/>
            <a:ext cx="4009813" cy="6331274"/>
          </a:xfrm>
          <a:prstGeom prst="rect">
            <a:avLst/>
          </a:prstGeom>
        </p:spPr>
      </p:pic>
      <p:sp>
        <p:nvSpPr>
          <p:cNvPr id="7" name="Tartalom helye 4">
            <a:extLst>
              <a:ext uri="{FF2B5EF4-FFF2-40B4-BE49-F238E27FC236}">
                <a16:creationId xmlns:a16="http://schemas.microsoft.com/office/drawing/2014/main" id="{8525FEE3-1363-44E8-B892-41AB70C269C0}"/>
              </a:ext>
            </a:extLst>
          </p:cNvPr>
          <p:cNvSpPr txBox="1">
            <a:spLocks/>
          </p:cNvSpPr>
          <p:nvPr/>
        </p:nvSpPr>
        <p:spPr>
          <a:xfrm>
            <a:off x="8204758" y="5979512"/>
            <a:ext cx="3964670" cy="329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1pPr>
            <a:lvl2pPr marL="685800" indent="-2160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2"/>
              </a:buClr>
              <a:buFont typeface="Bariol Regular" panose="02000506040000020003" pitchFamily="2" charset="0"/>
              <a:buChar char="&gt;"/>
              <a:defRPr sz="28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2pPr>
            <a:lvl3pPr marL="1180800" indent="-2160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2"/>
              </a:buClr>
              <a:buFont typeface="Bariol Regular" panose="02000506040000020003" pitchFamily="2" charset="0"/>
              <a:buChar char="–"/>
              <a:defRPr sz="24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3pPr>
            <a:lvl4pPr marL="1566000" indent="-158400" algn="l" defTabSz="914400" rtl="0" eaLnBrk="1" latinLnBrk="0" hangingPunct="1">
              <a:lnSpc>
                <a:spcPct val="100000"/>
              </a:lnSpc>
              <a:spcBef>
                <a:spcPts val="35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4pPr>
            <a:lvl5pPr marL="2023200" indent="-158400" algn="l" defTabSz="914400" rtl="0" eaLnBrk="1" latinLnBrk="0" hangingPunct="1">
              <a:lnSpc>
                <a:spcPct val="100000"/>
              </a:lnSpc>
              <a:spcBef>
                <a:spcPts val="35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hu-HU" sz="1400" dirty="0"/>
              <a:t>A képet </a:t>
            </a:r>
            <a:r>
              <a:rPr lang="hu-HU" sz="1400" dirty="0" err="1"/>
              <a:t>Massár</a:t>
            </a:r>
            <a:r>
              <a:rPr lang="hu-HU" sz="1400" dirty="0"/>
              <a:t> Lóránt Mátyás munkájából másoltam</a:t>
            </a:r>
          </a:p>
        </p:txBody>
      </p:sp>
    </p:spTree>
    <p:extLst>
      <p:ext uri="{BB962C8B-B14F-4D97-AF65-F5344CB8AC3E}">
        <p14:creationId xmlns:p14="http://schemas.microsoft.com/office/powerpoint/2010/main" val="3851985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41EC821-EE53-45E0-BAE6-884C5B55A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féléves feladataim</a:t>
            </a:r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0F1A92C5-C9B6-4010-887C-0AAE1253AEE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u-HU" dirty="0"/>
              <a:t>Komáromi Sándor</a:t>
            </a: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72CA410E-F974-4AFD-92F2-2123376B48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9F71C9-278E-471F-A52B-879E4728A843}" type="slidenum">
              <a:rPr lang="hu-HU" smtClean="0"/>
              <a:pPr/>
              <a:t>3</a:t>
            </a:fld>
            <a:endParaRPr lang="hu-HU" dirty="0"/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EA15602E-C9A5-49B0-96F0-C976BDC93590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hu-HU" dirty="0"/>
              <a:t>Mechanikai újra tervezés</a:t>
            </a:r>
          </a:p>
          <a:p>
            <a:pPr lvl="1"/>
            <a:r>
              <a:rPr lang="hu-HU" dirty="0"/>
              <a:t>Strapabíró lábak</a:t>
            </a:r>
          </a:p>
          <a:p>
            <a:pPr lvl="1"/>
            <a:r>
              <a:rPr lang="hu-HU" dirty="0"/>
              <a:t>Megbízható foglalat</a:t>
            </a:r>
          </a:p>
          <a:p>
            <a:pPr lvl="1"/>
            <a:r>
              <a:rPr lang="hu-HU" dirty="0"/>
              <a:t>Csúszásgátló (TPU)</a:t>
            </a:r>
          </a:p>
          <a:p>
            <a:pPr lvl="1"/>
            <a:r>
              <a:rPr lang="hu-HU" dirty="0"/>
              <a:t>Teszt elem tervezése</a:t>
            </a:r>
          </a:p>
          <a:p>
            <a:r>
              <a:rPr lang="hu-HU" dirty="0"/>
              <a:t>Új, erősebb szervo kiválasztása</a:t>
            </a:r>
          </a:p>
          <a:p>
            <a:r>
              <a:rPr lang="hu-HU" dirty="0"/>
              <a:t>Robot felélesztése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30742C0B-6528-4D15-87EA-466F5982B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4740" y="0"/>
            <a:ext cx="4747260" cy="4949271"/>
          </a:xfrm>
          <a:prstGeom prst="rect">
            <a:avLst/>
          </a:prstGeom>
        </p:spPr>
      </p:pic>
      <p:pic>
        <p:nvPicPr>
          <p:cNvPr id="9" name="Kép 8" descr="A képen égbolt, fémáru látható&#10;&#10;Automatikusan generált leírás">
            <a:extLst>
              <a:ext uri="{FF2B5EF4-FFF2-40B4-BE49-F238E27FC236}">
                <a16:creationId xmlns:a16="http://schemas.microsoft.com/office/drawing/2014/main" id="{09E878F3-A634-4660-9937-4D8C2ACC5C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659" y="3565003"/>
            <a:ext cx="2703240" cy="2768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929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24EA024-8961-481E-8892-8B35A52CF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400"/>
              <a:t>A robot új modellje: Láb</a:t>
            </a:r>
            <a:endParaRPr lang="hu-HU" dirty="0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70F5366E-330B-4CB1-9A32-A2E8EC3DCE8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u-HU" dirty="0"/>
              <a:t>Komáromi Sándor</a:t>
            </a: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8AEE60B6-C99D-41C8-B393-0892256F94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9F71C9-278E-471F-A52B-879E4728A843}" type="slidenum">
              <a:rPr lang="hu-HU" smtClean="0"/>
              <a:pPr/>
              <a:t>4</a:t>
            </a:fld>
            <a:endParaRPr lang="hu-HU" dirty="0"/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49C9D432-03E9-4617-B084-B477FB5A9F5D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hu-HU"/>
              <a:t>Cél a stabilitás</a:t>
            </a:r>
          </a:p>
          <a:p>
            <a:r>
              <a:rPr lang="hu-HU"/>
              <a:t>Kétoldalú rögzítés</a:t>
            </a:r>
          </a:p>
          <a:p>
            <a:r>
              <a:rPr lang="hu-HU"/>
              <a:t>Persellyel való rögzítés</a:t>
            </a:r>
            <a:endParaRPr lang="hu-HU" dirty="0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9103FC53-A11F-4FC9-8DC0-AE3B849879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907" y="3110651"/>
            <a:ext cx="2800197" cy="3223975"/>
          </a:xfrm>
          <a:prstGeom prst="rect">
            <a:avLst/>
          </a:prstGeom>
        </p:spPr>
      </p:pic>
      <p:pic>
        <p:nvPicPr>
          <p:cNvPr id="10" name="Kép 9" descr="A képen LEGO, játék látható&#10;&#10;Automatikusan generált leírás">
            <a:extLst>
              <a:ext uri="{FF2B5EF4-FFF2-40B4-BE49-F238E27FC236}">
                <a16:creationId xmlns:a16="http://schemas.microsoft.com/office/drawing/2014/main" id="{1FE84DA4-FCBB-4074-B01C-E1C911EEA30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27"/>
          <a:stretch/>
        </p:blipFill>
        <p:spPr>
          <a:xfrm>
            <a:off x="0" y="3110651"/>
            <a:ext cx="3020907" cy="3223975"/>
          </a:xfrm>
          <a:prstGeom prst="rect">
            <a:avLst/>
          </a:prstGeom>
        </p:spPr>
      </p:pic>
      <p:pic>
        <p:nvPicPr>
          <p:cNvPr id="12" name="Kép 11" descr="A képen játék látható&#10;&#10;Automatikusan generált leírás">
            <a:extLst>
              <a:ext uri="{FF2B5EF4-FFF2-40B4-BE49-F238E27FC236}">
                <a16:creationId xmlns:a16="http://schemas.microsoft.com/office/drawing/2014/main" id="{92CCF731-4686-4AB1-BFE2-00914F9206D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73"/>
          <a:stretch/>
        </p:blipFill>
        <p:spPr>
          <a:xfrm>
            <a:off x="5821105" y="93"/>
            <a:ext cx="6370896" cy="6334533"/>
          </a:xfrm>
          <a:prstGeom prst="rect">
            <a:avLst/>
          </a:prstGeom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46EEF7DC-6A55-4F90-BD49-E5237A55EA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9066" y="0"/>
            <a:ext cx="2302933" cy="2003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931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CC4E3C-527A-43A5-95B6-F2C8C1AA0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400" dirty="0"/>
              <a:t>A robot új modellje: Test</a:t>
            </a:r>
            <a:endParaRPr lang="hu-HU" dirty="0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ABB044A5-4108-4DE3-9ACE-7F1CC706A4B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u-HU" dirty="0"/>
              <a:t>Komáromi Sándor</a:t>
            </a: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7EDEFD71-6DB9-4C80-9476-EE46E0D6ED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9F71C9-278E-471F-A52B-879E4728A843}" type="slidenum">
              <a:rPr lang="hu-HU" smtClean="0"/>
              <a:pPr/>
              <a:t>5</a:t>
            </a:fld>
            <a:endParaRPr lang="hu-HU" dirty="0"/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0121B903-FA4B-41C3-B2F4-D988371953C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09600" y="1051200"/>
            <a:ext cx="4046621" cy="5158800"/>
          </a:xfrm>
        </p:spPr>
        <p:txBody>
          <a:bodyPr/>
          <a:lstStyle/>
          <a:p>
            <a:r>
              <a:rPr lang="hu-HU" dirty="0"/>
              <a:t>Cél a magasság csökkentése</a:t>
            </a:r>
          </a:p>
          <a:p>
            <a:r>
              <a:rPr lang="hu-HU" dirty="0"/>
              <a:t>Akkumulátor, NYÁK az első szinten</a:t>
            </a:r>
          </a:p>
          <a:p>
            <a:r>
              <a:rPr lang="hu-HU" dirty="0" err="1"/>
              <a:t>Lidar</a:t>
            </a:r>
            <a:r>
              <a:rPr lang="hu-HU" dirty="0"/>
              <a:t> a robot tetején</a:t>
            </a:r>
          </a:p>
          <a:p>
            <a:r>
              <a:rPr lang="hu-HU" dirty="0"/>
              <a:t>Kábelvezetés</a:t>
            </a:r>
          </a:p>
          <a:p>
            <a:r>
              <a:rPr lang="hu-HU" dirty="0"/>
              <a:t>Lábak bővíthetők</a:t>
            </a:r>
          </a:p>
          <a:p>
            <a:endParaRPr lang="hu-HU" dirty="0"/>
          </a:p>
        </p:txBody>
      </p:sp>
      <p:pic>
        <p:nvPicPr>
          <p:cNvPr id="6" name="Kép 5" descr="A képen játék, LEGO látható&#10;&#10;Automatikusan generált leírás">
            <a:extLst>
              <a:ext uri="{FF2B5EF4-FFF2-40B4-BE49-F238E27FC236}">
                <a16:creationId xmlns:a16="http://schemas.microsoft.com/office/drawing/2014/main" id="{37F57C2C-0111-4181-A12F-311E4426B70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047" y="2008354"/>
            <a:ext cx="7257212" cy="4335778"/>
          </a:xfrm>
          <a:prstGeom prst="rect">
            <a:avLst/>
          </a:prstGeom>
        </p:spPr>
      </p:pic>
      <p:pic>
        <p:nvPicPr>
          <p:cNvPr id="7" name="Kép 6" descr="A képen játék látható&#10;&#10;Automatikusan generált leírás">
            <a:extLst>
              <a:ext uri="{FF2B5EF4-FFF2-40B4-BE49-F238E27FC236}">
                <a16:creationId xmlns:a16="http://schemas.microsoft.com/office/drawing/2014/main" id="{06853237-721D-48A5-9EB4-D4E3DEC0EE5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609" y="-1"/>
            <a:ext cx="2576097" cy="2008355"/>
          </a:xfrm>
          <a:prstGeom prst="rect">
            <a:avLst/>
          </a:prstGeom>
        </p:spPr>
      </p:pic>
      <p:pic>
        <p:nvPicPr>
          <p:cNvPr id="8" name="Kép 7" descr="A képen fémáru, sarokvas látható&#10;&#10;Automatikusan generált leírás">
            <a:extLst>
              <a:ext uri="{FF2B5EF4-FFF2-40B4-BE49-F238E27FC236}">
                <a16:creationId xmlns:a16="http://schemas.microsoft.com/office/drawing/2014/main" id="{5C147D9C-4E87-4A17-B483-E4A9631419A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4421" y="0"/>
            <a:ext cx="2617578" cy="2008355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A72787E6-019D-4997-AB0E-2309F6E75F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8908" y="-1"/>
            <a:ext cx="2243972" cy="2008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352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C0D4552-30C9-4E7B-A924-86443CA4C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kiválasztott szervo</a:t>
            </a:r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46ECA985-16CE-4A7F-B1D3-880A2566D1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u-HU" dirty="0"/>
              <a:t>Komáromi Sándor</a:t>
            </a: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5AC255B2-65D9-4924-A015-E871607AC8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9F71C9-278E-471F-A52B-879E4728A843}" type="slidenum">
              <a:rPr lang="hu-HU" smtClean="0"/>
              <a:pPr/>
              <a:t>6</a:t>
            </a:fld>
            <a:endParaRPr lang="hu-HU" dirty="0"/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811759CB-4E30-401A-BCB0-367C5F0697BD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hu-HU" dirty="0"/>
              <a:t>Régi gyenge volt</a:t>
            </a:r>
          </a:p>
          <a:p>
            <a:r>
              <a:rPr lang="hu-HU" dirty="0"/>
              <a:t>Cél a nagy nyomaték</a:t>
            </a:r>
          </a:p>
          <a:p>
            <a:r>
              <a:rPr lang="hu-HU" dirty="0"/>
              <a:t>SH0255MG szervo</a:t>
            </a:r>
          </a:p>
          <a:p>
            <a:pPr lvl="1"/>
            <a:r>
              <a:rPr lang="hu-HU" dirty="0"/>
              <a:t>Metal </a:t>
            </a:r>
            <a:r>
              <a:rPr lang="hu-HU" dirty="0" err="1"/>
              <a:t>gear</a:t>
            </a:r>
            <a:r>
              <a:rPr lang="hu-HU" dirty="0"/>
              <a:t> </a:t>
            </a:r>
            <a:r>
              <a:rPr lang="hu-HU" dirty="0" err="1"/>
              <a:t>train</a:t>
            </a:r>
            <a:endParaRPr lang="hu-HU" dirty="0"/>
          </a:p>
          <a:p>
            <a:pPr lvl="1"/>
            <a:r>
              <a:rPr lang="hu-HU" dirty="0"/>
              <a:t>4.8 volton 3.1 kg-cm</a:t>
            </a:r>
          </a:p>
          <a:p>
            <a:pPr lvl="1"/>
            <a:r>
              <a:rPr lang="hu-HU" dirty="0"/>
              <a:t>4.8 volton 0.16 sec/60 </a:t>
            </a:r>
            <a:r>
              <a:rPr lang="hu-HU" dirty="0" err="1"/>
              <a:t>deg</a:t>
            </a:r>
            <a:endParaRPr lang="hu-HU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3317E772-4ACE-47AF-A751-A1C01A08D2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79" t="26879" r="29248" b="29248"/>
          <a:stretch/>
        </p:blipFill>
        <p:spPr>
          <a:xfrm>
            <a:off x="5559322" y="1040340"/>
            <a:ext cx="4777320" cy="4777320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B308A591-9D84-409A-B9AD-14780037B3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55" t="28555" r="30667" b="30667"/>
          <a:stretch/>
        </p:blipFill>
        <p:spPr>
          <a:xfrm>
            <a:off x="9997440" y="4136470"/>
            <a:ext cx="2194560" cy="2194560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04C730B5-6648-4B29-8A3E-192B2FE811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5000" y="114300"/>
            <a:ext cx="5185964" cy="620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224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7F20BC0-8E84-43BB-9FFC-A54385E05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Paraméterek</a:t>
            </a:r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935B418E-F178-4559-8136-83AD1853C6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u-HU" dirty="0"/>
              <a:t>Komáromi Sándor</a:t>
            </a: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0A2D14B-DE4E-4CE6-B727-93AFCA3006F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9F71C9-278E-471F-A52B-879E4728A843}" type="slidenum">
              <a:rPr lang="hu-HU" smtClean="0"/>
              <a:pPr/>
              <a:t>7</a:t>
            </a:fld>
            <a:endParaRPr lang="hu-HU" dirty="0"/>
          </a:p>
        </p:txBody>
      </p:sp>
      <p:graphicFrame>
        <p:nvGraphicFramePr>
          <p:cNvPr id="8" name="Táblázat 8">
            <a:extLst>
              <a:ext uri="{FF2B5EF4-FFF2-40B4-BE49-F238E27FC236}">
                <a16:creationId xmlns:a16="http://schemas.microsoft.com/office/drawing/2014/main" id="{8EFCEAC2-9325-41B6-90C9-0729D3711DBE}"/>
              </a:ext>
            </a:extLst>
          </p:cNvPr>
          <p:cNvGraphicFramePr>
            <a:graphicFrameLocks noGrp="1"/>
          </p:cNvGraphicFramePr>
          <p:nvPr>
            <p:ph sz="quarter" idx="12"/>
            <p:extLst>
              <p:ext uri="{D42A27DB-BD31-4B8C-83A1-F6EECF244321}">
                <p14:modId xmlns:p14="http://schemas.microsoft.com/office/powerpoint/2010/main" val="2596401741"/>
              </p:ext>
            </p:extLst>
          </p:nvPr>
        </p:nvGraphicFramePr>
        <p:xfrm>
          <a:off x="609600" y="1050925"/>
          <a:ext cx="10972800" cy="18542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745634986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045558157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88810147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7435833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Lábak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dx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 err="1"/>
                        <a:t>dz</a:t>
                      </a:r>
                      <a:endParaRPr lang="hu-H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d3x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48226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Jobb első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75 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-52.5 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-4.5 mm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541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Jobb hátsó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-75 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-52.5 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4.5 mm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88903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Bal első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75 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52.5 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-4.5 mm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15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dirty="0"/>
                        <a:t>Bal hátsó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-75 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52.5 mm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u-HU" dirty="0"/>
                        <a:t>4.5 mm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4705383"/>
                  </a:ext>
                </a:extLst>
              </a:tr>
            </a:tbl>
          </a:graphicData>
        </a:graphic>
      </p:graphicFrame>
      <p:pic>
        <p:nvPicPr>
          <p:cNvPr id="6" name="Kép 5">
            <a:extLst>
              <a:ext uri="{FF2B5EF4-FFF2-40B4-BE49-F238E27FC236}">
                <a16:creationId xmlns:a16="http://schemas.microsoft.com/office/drawing/2014/main" id="{2673BC40-FD6F-46AF-9593-D26609287B2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126" y="2968732"/>
            <a:ext cx="7432444" cy="325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421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7564BD3-1706-4DCA-AA4A-D40050C16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Paraméterek</a:t>
            </a:r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1942F245-6B7F-4DCF-91B8-970D0C0F85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u-HU" dirty="0"/>
              <a:t>Komáromi Sándor</a:t>
            </a: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24AED96-823A-40DD-BD70-A64E58DA2CB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9F71C9-278E-471F-A52B-879E4728A843}" type="slidenum">
              <a:rPr lang="hu-HU" smtClean="0"/>
              <a:pPr/>
              <a:t>8</a:t>
            </a:fld>
            <a:endParaRPr lang="hu-HU" dirty="0"/>
          </a:p>
        </p:txBody>
      </p:sp>
      <p:graphicFrame>
        <p:nvGraphicFramePr>
          <p:cNvPr id="13" name="Táblázat 13">
            <a:extLst>
              <a:ext uri="{FF2B5EF4-FFF2-40B4-BE49-F238E27FC236}">
                <a16:creationId xmlns:a16="http://schemas.microsoft.com/office/drawing/2014/main" id="{6E352D98-0ABB-469E-81D7-1543E5B720F3}"/>
              </a:ext>
            </a:extLst>
          </p:cNvPr>
          <p:cNvGraphicFramePr>
            <a:graphicFrameLocks noGrp="1"/>
          </p:cNvGraphicFramePr>
          <p:nvPr>
            <p:ph sz="quarter" idx="12"/>
            <p:extLst>
              <p:ext uri="{D42A27DB-BD31-4B8C-83A1-F6EECF244321}">
                <p14:modId xmlns:p14="http://schemas.microsoft.com/office/powerpoint/2010/main" val="3934146240"/>
              </p:ext>
            </p:extLst>
          </p:nvPr>
        </p:nvGraphicFramePr>
        <p:xfrm>
          <a:off x="609600" y="1050924"/>
          <a:ext cx="4587240" cy="515907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17448">
                  <a:extLst>
                    <a:ext uri="{9D8B030D-6E8A-4147-A177-3AD203B41FA5}">
                      <a16:colId xmlns:a16="http://schemas.microsoft.com/office/drawing/2014/main" val="1389745253"/>
                    </a:ext>
                  </a:extLst>
                </a:gridCol>
                <a:gridCol w="917448">
                  <a:extLst>
                    <a:ext uri="{9D8B030D-6E8A-4147-A177-3AD203B41FA5}">
                      <a16:colId xmlns:a16="http://schemas.microsoft.com/office/drawing/2014/main" val="3974951106"/>
                    </a:ext>
                  </a:extLst>
                </a:gridCol>
                <a:gridCol w="917448">
                  <a:extLst>
                    <a:ext uri="{9D8B030D-6E8A-4147-A177-3AD203B41FA5}">
                      <a16:colId xmlns:a16="http://schemas.microsoft.com/office/drawing/2014/main" val="3248968432"/>
                    </a:ext>
                  </a:extLst>
                </a:gridCol>
                <a:gridCol w="917448">
                  <a:extLst>
                    <a:ext uri="{9D8B030D-6E8A-4147-A177-3AD203B41FA5}">
                      <a16:colId xmlns:a16="http://schemas.microsoft.com/office/drawing/2014/main" val="3716669573"/>
                    </a:ext>
                  </a:extLst>
                </a:gridCol>
                <a:gridCol w="917448">
                  <a:extLst>
                    <a:ext uri="{9D8B030D-6E8A-4147-A177-3AD203B41FA5}">
                      <a16:colId xmlns:a16="http://schemas.microsoft.com/office/drawing/2014/main" val="1750634398"/>
                    </a:ext>
                  </a:extLst>
                </a:gridCol>
              </a:tblGrid>
              <a:tr h="859846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Lábak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Jobb első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Jobb hátsó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Bal </a:t>
                      </a:r>
                      <a:br>
                        <a:rPr lang="hu-HU" dirty="0"/>
                      </a:br>
                      <a:r>
                        <a:rPr lang="hu-HU" dirty="0"/>
                        <a:t>első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Bal hátsó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61752"/>
                  </a:ext>
                </a:extLst>
              </a:tr>
              <a:tr h="859846"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dy</a:t>
                      </a:r>
                      <a:endParaRPr lang="hu-H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12.85 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12.85 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12.85 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12.85 mm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4554820"/>
                  </a:ext>
                </a:extLst>
              </a:tr>
              <a:tr h="859846">
                <a:tc>
                  <a:txBody>
                    <a:bodyPr/>
                    <a:lstStyle/>
                    <a:p>
                      <a:pPr algn="ctr"/>
                      <a:r>
                        <a:rPr lang="hu-HU" dirty="0" err="1"/>
                        <a:t>dz</a:t>
                      </a:r>
                      <a:endParaRPr lang="hu-H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-52.5 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-52.5 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52.5 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52.5 mm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8334076"/>
                  </a:ext>
                </a:extLst>
              </a:tr>
              <a:tr h="859846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d1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31.7 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31.7 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31.7 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31.7 mm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39645292"/>
                  </a:ext>
                </a:extLst>
              </a:tr>
              <a:tr h="859846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d2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74 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74 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74 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74 mm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9419749"/>
                  </a:ext>
                </a:extLst>
              </a:tr>
              <a:tr h="859846"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d3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107.5 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107.5 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107.5 mm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107.5 mm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8988356"/>
                  </a:ext>
                </a:extLst>
              </a:tr>
            </a:tbl>
          </a:graphicData>
        </a:graphic>
      </p:graphicFrame>
      <p:pic>
        <p:nvPicPr>
          <p:cNvPr id="7" name="Kép 6" descr="A képen égbolt, berendezés látható&#10;&#10;Automatikusan generált leírás">
            <a:extLst>
              <a:ext uri="{FF2B5EF4-FFF2-40B4-BE49-F238E27FC236}">
                <a16:creationId xmlns:a16="http://schemas.microsoft.com/office/drawing/2014/main" id="{8504B7B6-7BAF-4787-818E-1D1437236A5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9266" y="2009274"/>
            <a:ext cx="6793303" cy="4200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155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539C814-F4C9-4DE2-A821-EFEAA7310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robot mozgása</a:t>
            </a:r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F5874EF9-9625-4326-AB5B-4FD6ECE9A1F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u-HU" dirty="0"/>
              <a:t>Komáromi Sándor</a:t>
            </a: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B205FE9C-979A-4D5E-A201-7CE768399A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9F71C9-278E-471F-A52B-879E4728A843}" type="slidenum">
              <a:rPr lang="hu-HU" smtClean="0"/>
              <a:pPr/>
              <a:t>9</a:t>
            </a:fld>
            <a:endParaRPr lang="hu-HU" dirty="0"/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55E575CA-1CFB-4AD4-8894-0DEDD98AA03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09600" y="1051201"/>
            <a:ext cx="10972800" cy="1723640"/>
          </a:xfrm>
        </p:spPr>
        <p:txBody>
          <a:bodyPr>
            <a:normAutofit/>
          </a:bodyPr>
          <a:lstStyle/>
          <a:p>
            <a:r>
              <a:rPr lang="hu-HU" dirty="0"/>
              <a:t>Előre mozgás</a:t>
            </a:r>
          </a:p>
          <a:p>
            <a:pPr lvl="1"/>
            <a:r>
              <a:rPr lang="hu-HU" dirty="0"/>
              <a:t>Kúszó mozgás</a:t>
            </a:r>
          </a:p>
          <a:p>
            <a:pPr lvl="1"/>
            <a:r>
              <a:rPr lang="hu-HU" dirty="0"/>
              <a:t>Egyszerre egy láb mozog</a:t>
            </a:r>
          </a:p>
        </p:txBody>
      </p:sp>
      <p:pic>
        <p:nvPicPr>
          <p:cNvPr id="11" name="Kép 10">
            <a:extLst>
              <a:ext uri="{FF2B5EF4-FFF2-40B4-BE49-F238E27FC236}">
                <a16:creationId xmlns:a16="http://schemas.microsoft.com/office/drawing/2014/main" id="{FEA8FB76-D2B3-4831-AF6F-277C4AF41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0443" y="1049199"/>
            <a:ext cx="5621957" cy="1725641"/>
          </a:xfrm>
          <a:prstGeom prst="rect">
            <a:avLst/>
          </a:prstGeom>
        </p:spPr>
      </p:pic>
      <p:pic>
        <p:nvPicPr>
          <p:cNvPr id="13" name="Kép 12" descr="A képen fűnyíró, rovar, munkaasztal látható&#10;&#10;Automatikusan generált leírás">
            <a:extLst>
              <a:ext uri="{FF2B5EF4-FFF2-40B4-BE49-F238E27FC236}">
                <a16:creationId xmlns:a16="http://schemas.microsoft.com/office/drawing/2014/main" id="{AF82981C-DB99-4862-A3A8-1DD835C822D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214" y="3155160"/>
            <a:ext cx="5619186" cy="1030322"/>
          </a:xfrm>
          <a:prstGeom prst="rect">
            <a:avLst/>
          </a:prstGeom>
        </p:spPr>
      </p:pic>
      <p:sp>
        <p:nvSpPr>
          <p:cNvPr id="16" name="Tartalom helye 4">
            <a:extLst>
              <a:ext uri="{FF2B5EF4-FFF2-40B4-BE49-F238E27FC236}">
                <a16:creationId xmlns:a16="http://schemas.microsoft.com/office/drawing/2014/main" id="{6C11F113-C8E4-43D0-A9B5-311AA5B646F1}"/>
              </a:ext>
            </a:extLst>
          </p:cNvPr>
          <p:cNvSpPr txBox="1">
            <a:spLocks/>
          </p:cNvSpPr>
          <p:nvPr/>
        </p:nvSpPr>
        <p:spPr>
          <a:xfrm>
            <a:off x="609600" y="2916839"/>
            <a:ext cx="10972800" cy="1723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1pPr>
            <a:lvl2pPr marL="685800" indent="-2160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2"/>
              </a:buClr>
              <a:buFont typeface="Bariol Regular" panose="02000506040000020003" pitchFamily="2" charset="0"/>
              <a:buChar char="&gt;"/>
              <a:defRPr sz="28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2pPr>
            <a:lvl3pPr marL="1180800" indent="-2160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2"/>
              </a:buClr>
              <a:buFont typeface="Bariol Regular" panose="02000506040000020003" pitchFamily="2" charset="0"/>
              <a:buChar char="–"/>
              <a:defRPr sz="24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3pPr>
            <a:lvl4pPr marL="1566000" indent="-158400" algn="l" defTabSz="914400" rtl="0" eaLnBrk="1" latinLnBrk="0" hangingPunct="1">
              <a:lnSpc>
                <a:spcPct val="100000"/>
              </a:lnSpc>
              <a:spcBef>
                <a:spcPts val="35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4pPr>
            <a:lvl5pPr marL="2023200" indent="-158400" algn="l" defTabSz="914400" rtl="0" eaLnBrk="1" latinLnBrk="0" hangingPunct="1">
              <a:lnSpc>
                <a:spcPct val="100000"/>
              </a:lnSpc>
              <a:spcBef>
                <a:spcPts val="35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/>
              <a:t>Forgó mozgás</a:t>
            </a:r>
          </a:p>
          <a:p>
            <a:pPr lvl="1"/>
            <a:r>
              <a:rPr lang="hu-HU" dirty="0"/>
              <a:t>Függőleges tengely körüli forgás</a:t>
            </a:r>
          </a:p>
          <a:p>
            <a:pPr lvl="1"/>
            <a:r>
              <a:rPr lang="hu-HU" dirty="0"/>
              <a:t>45°-ot forgat</a:t>
            </a:r>
          </a:p>
        </p:txBody>
      </p:sp>
      <p:sp>
        <p:nvSpPr>
          <p:cNvPr id="17" name="Tartalom helye 4">
            <a:extLst>
              <a:ext uri="{FF2B5EF4-FFF2-40B4-BE49-F238E27FC236}">
                <a16:creationId xmlns:a16="http://schemas.microsoft.com/office/drawing/2014/main" id="{E745A7B7-E6F0-4B10-A14E-B4FAB5B83647}"/>
              </a:ext>
            </a:extLst>
          </p:cNvPr>
          <p:cNvSpPr txBox="1">
            <a:spLocks/>
          </p:cNvSpPr>
          <p:nvPr/>
        </p:nvSpPr>
        <p:spPr>
          <a:xfrm>
            <a:off x="6789086" y="4185482"/>
            <a:ext cx="3964670" cy="329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1pPr>
            <a:lvl2pPr marL="685800" indent="-2160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2"/>
              </a:buClr>
              <a:buFont typeface="Bariol Regular" panose="02000506040000020003" pitchFamily="2" charset="0"/>
              <a:buChar char="&gt;"/>
              <a:defRPr sz="28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2pPr>
            <a:lvl3pPr marL="1180800" indent="-2160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2"/>
              </a:buClr>
              <a:buFont typeface="Bariol Regular" panose="02000506040000020003" pitchFamily="2" charset="0"/>
              <a:buChar char="–"/>
              <a:defRPr sz="24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3pPr>
            <a:lvl4pPr marL="1566000" indent="-158400" algn="l" defTabSz="914400" rtl="0" eaLnBrk="1" latinLnBrk="0" hangingPunct="1">
              <a:lnSpc>
                <a:spcPct val="100000"/>
              </a:lnSpc>
              <a:spcBef>
                <a:spcPts val="35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4pPr>
            <a:lvl5pPr marL="2023200" indent="-158400" algn="l" defTabSz="914400" rtl="0" eaLnBrk="1" latinLnBrk="0" hangingPunct="1">
              <a:lnSpc>
                <a:spcPct val="100000"/>
              </a:lnSpc>
              <a:spcBef>
                <a:spcPts val="35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hu-HU" sz="1400" dirty="0"/>
              <a:t>A képet </a:t>
            </a:r>
            <a:r>
              <a:rPr lang="hu-HU" sz="1400" dirty="0" err="1"/>
              <a:t>Babitcs</a:t>
            </a:r>
            <a:r>
              <a:rPr lang="hu-HU" sz="1400" dirty="0"/>
              <a:t> Mátyás munkájából másoltam</a:t>
            </a:r>
          </a:p>
        </p:txBody>
      </p:sp>
    </p:spTree>
    <p:extLst>
      <p:ext uri="{BB962C8B-B14F-4D97-AF65-F5344CB8AC3E}">
        <p14:creationId xmlns:p14="http://schemas.microsoft.com/office/powerpoint/2010/main" val="4158902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BME AUT">
      <a:dk1>
        <a:srgbClr val="000000"/>
      </a:dk1>
      <a:lt1>
        <a:srgbClr val="FFFFFF"/>
      </a:lt1>
      <a:dk2>
        <a:srgbClr val="910A26"/>
      </a:dk2>
      <a:lt2>
        <a:srgbClr val="FFFFFF"/>
      </a:lt2>
      <a:accent1>
        <a:srgbClr val="000000"/>
      </a:accent1>
      <a:accent2>
        <a:srgbClr val="910A26"/>
      </a:accent2>
      <a:accent3>
        <a:srgbClr val="0079A4"/>
      </a:accent3>
      <a:accent4>
        <a:srgbClr val="000000"/>
      </a:accent4>
      <a:accent5>
        <a:srgbClr val="92D050"/>
      </a:accent5>
      <a:accent6>
        <a:srgbClr val="E47400"/>
      </a:accent6>
      <a:hlink>
        <a:srgbClr val="0079A4"/>
      </a:hlink>
      <a:folHlink>
        <a:srgbClr val="993300"/>
      </a:folHlink>
    </a:clrScheme>
    <a:fontScheme name="1. egyéni séma">
      <a:majorFont>
        <a:latin typeface="Bariol Regular"/>
        <a:ea typeface=""/>
        <a:cs typeface=""/>
      </a:majorFont>
      <a:minorFont>
        <a:latin typeface="Bariol Regular"/>
        <a:ea typeface=""/>
        <a:cs typeface=""/>
      </a:minorFont>
    </a:fontScheme>
    <a:fmtScheme name="Office-té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ME AUT">
    <a:dk1>
      <a:srgbClr val="000000"/>
    </a:dk1>
    <a:lt1>
      <a:srgbClr val="FFFFFF"/>
    </a:lt1>
    <a:dk2>
      <a:srgbClr val="910A26"/>
    </a:dk2>
    <a:lt2>
      <a:srgbClr val="FFFFFF"/>
    </a:lt2>
    <a:accent1>
      <a:srgbClr val="000000"/>
    </a:accent1>
    <a:accent2>
      <a:srgbClr val="910A26"/>
    </a:accent2>
    <a:accent3>
      <a:srgbClr val="0079A4"/>
    </a:accent3>
    <a:accent4>
      <a:srgbClr val="000000"/>
    </a:accent4>
    <a:accent5>
      <a:srgbClr val="92D050"/>
    </a:accent5>
    <a:accent6>
      <a:srgbClr val="E47400"/>
    </a:accent6>
    <a:hlink>
      <a:srgbClr val="0079A4"/>
    </a:hlink>
    <a:folHlink>
      <a:srgbClr val="99330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um" ma:contentTypeID="0x0101009D574B1FC5CE7D419C037DC6AB881D60" ma:contentTypeVersion="8" ma:contentTypeDescription="Új dokumentum létrehozása." ma:contentTypeScope="" ma:versionID="191bbf7a1bd47a8c6a3fc9cc6551c811">
  <xsd:schema xmlns:xsd="http://www.w3.org/2001/XMLSchema" xmlns:xs="http://www.w3.org/2001/XMLSchema" xmlns:p="http://schemas.microsoft.com/office/2006/metadata/properties" xmlns:ns2="ccee7b21-b760-4401-96ef-74da0c12b547" targetNamespace="http://schemas.microsoft.com/office/2006/metadata/properties" ma:root="true" ma:fieldsID="7710da58f41f853b09f1552b621c5898" ns2:_="">
    <xsd:import namespace="ccee7b21-b760-4401-96ef-74da0c12b54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ee7b21-b760-4401-96ef-74da0c12b54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artalomtípus"/>
        <xsd:element ref="dc:title" minOccurs="0" maxOccurs="1" ma:index="4" ma:displayName="Cím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Props1.xml><?xml version="1.0" encoding="utf-8"?>
<ds:datastoreItem xmlns:ds="http://schemas.openxmlformats.org/officeDocument/2006/customXml" ds:itemID="{47D28A77-116B-45DF-9080-B9887284A43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cee7b21-b760-4401-96ef-74da0c12b54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329EF47-F47F-4CAA-B137-5924D2F42FB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9E231FA-776A-4B19-8F5E-09603DD93828}">
  <ds:schemaRefs>
    <ds:schemaRef ds:uri="http://schemas.openxmlformats.org/package/2006/metadata/core-properties"/>
    <ds:schemaRef ds:uri="http://purl.org/dc/dcmitype/"/>
    <ds:schemaRef ds:uri="http://purl.org/dc/elements/1.1/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8293</TotalTime>
  <Words>440</Words>
  <Application>Microsoft Office PowerPoint</Application>
  <PresentationFormat>Szélesvásznú</PresentationFormat>
  <Paragraphs>134</Paragraphs>
  <Slides>10</Slides>
  <Notes>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4" baseType="lpstr">
      <vt:lpstr>Arial</vt:lpstr>
      <vt:lpstr>Bariol Light</vt:lpstr>
      <vt:lpstr>Bariol Regular</vt:lpstr>
      <vt:lpstr>Office-téma</vt:lpstr>
      <vt:lpstr>Pókszerű, járó robot fejlesztése</vt:lpstr>
      <vt:lpstr>Projekt állása az én munkám előtt</vt:lpstr>
      <vt:lpstr>A féléves feladataim</vt:lpstr>
      <vt:lpstr>A robot új modellje: Láb</vt:lpstr>
      <vt:lpstr>A robot új modellje: Test</vt:lpstr>
      <vt:lpstr>A kiválasztott szervo</vt:lpstr>
      <vt:lpstr>Paraméterek</vt:lpstr>
      <vt:lpstr>Paraméterek</vt:lpstr>
      <vt:lpstr>A robot mozgása</vt:lpstr>
      <vt:lpstr>Távlati célok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bemutató</dc:title>
  <dc:creator>BME AUT</dc:creator>
  <cp:lastModifiedBy>Komáromi Sándor</cp:lastModifiedBy>
  <cp:revision>245</cp:revision>
  <dcterms:created xsi:type="dcterms:W3CDTF">2014-03-08T11:42:20Z</dcterms:created>
  <dcterms:modified xsi:type="dcterms:W3CDTF">2021-05-18T08:26:44Z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0x0101009D574B1FC5CE7D419C037DC6AB881D60</vt:lpwstr>
  </property>
  <property fmtid="{D5CDD505-2E9C-101B-9397-08002B2CF9AE}" pid="3" name="Tfs.IsStoryboard">
    <vt:bool>true</vt:bool>
  </property>
</Properties>
</file>

<file path=docProps/thumbnail.jpeg>
</file>